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Arial Narrow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de4G5rmMMR60/mc9vuSspLxA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ialNarrow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ialNarrow-italic.fntdata"/><Relationship Id="rId30" Type="http://schemas.openxmlformats.org/officeDocument/2006/relationships/font" Target="fonts/ArialNarrow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ArialNarrow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9396fa079_2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99396fa079_2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9396fa079_2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99396fa079_2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9396fa079_2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99396fa079_2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9396fa079_2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99396fa079_2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9396fa079_2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99396fa079_2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9396fa079_2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99396fa079_2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9396fa079_2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99396fa079_2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9396fa079_2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99396fa079_2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98bb39a69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998bb39a69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8d8ba8cd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98d8ba8cd3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9396fa079_2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99396fa079_2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light" type="title">
  <p:cSld name="TITLE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>
            <a:off x="838200" y="2995136"/>
            <a:ext cx="9144000" cy="17608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838200" y="5115877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logo with text on it&#10;&#10;Description automatically generated"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795876"/>
            <a:ext cx="3200400" cy="988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lines on a black background&#10;&#10;Description automatically generated" id="17" name="Google Shape;17;p15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6433084" y="-83779"/>
            <a:ext cx="6008297" cy="3265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18" name="Google Shape;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0020" y="269875"/>
            <a:ext cx="1950720" cy="195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 mask">
  <p:cSld name="Text and image mas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>
            <p:ph idx="2" type="pic"/>
          </p:nvPr>
        </p:nvSpPr>
        <p:spPr>
          <a:xfrm>
            <a:off x="5309976" y="680219"/>
            <a:ext cx="6043824" cy="5085859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4"/>
          <p:cNvSpPr txBox="1"/>
          <p:nvPr>
            <p:ph type="title"/>
          </p:nvPr>
        </p:nvSpPr>
        <p:spPr>
          <a:xfrm>
            <a:off x="838200" y="365125"/>
            <a:ext cx="43406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>
            <a:off x="838200" y="1825625"/>
            <a:ext cx="4265428" cy="4035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24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89" name="Google Shape;8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90" name="Google Shape;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422" y="5897131"/>
            <a:ext cx="1065728" cy="10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Two image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7373" y="466494"/>
            <a:ext cx="5918882" cy="675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/>
          <p:nvPr>
            <p:ph idx="2" type="pic"/>
          </p:nvPr>
        </p:nvSpPr>
        <p:spPr>
          <a:xfrm>
            <a:off x="6172202" y="1825625"/>
            <a:ext cx="5181600" cy="40354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/>
          <p:nvPr>
            <p:ph idx="3" type="pic"/>
          </p:nvPr>
        </p:nvSpPr>
        <p:spPr>
          <a:xfrm>
            <a:off x="842965" y="1825625"/>
            <a:ext cx="5181600" cy="40354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25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99" name="Google Shape;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100" name="Google Shape;1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5708" y="5909488"/>
            <a:ext cx="1065728" cy="10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">
  <p:cSld name="Large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7373" y="466494"/>
            <a:ext cx="5918882" cy="675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/>
          <p:nvPr>
            <p:ph idx="2" type="pic"/>
          </p:nvPr>
        </p:nvSpPr>
        <p:spPr>
          <a:xfrm>
            <a:off x="842964" y="1825625"/>
            <a:ext cx="10510835" cy="403542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6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26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108" name="Google Shape;10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109" name="Google Shape;10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0422" y="5934202"/>
            <a:ext cx="1065728" cy="10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7373" y="466494"/>
            <a:ext cx="5918882" cy="675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27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116" name="Google Shape;1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117" name="Google Shape;11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8065" y="5909488"/>
            <a:ext cx="1065728" cy="10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1" name="Google Shape;121;p28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122" name="Google Shape;12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A colorful lines on a black background&#10;&#10;Description automatically generated" id="22" name="Google Shape;22;p16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6433084" y="-83779"/>
            <a:ext cx="6008297" cy="32655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6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16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1" y="6251034"/>
            <a:ext cx="1544576" cy="47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8200" y="1825625"/>
            <a:ext cx="10515600" cy="3965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048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17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32" name="Google Shape;3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33" name="Google Shape;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778" y="6020976"/>
            <a:ext cx="891000" cy="8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Visual">
  <p:cSld name="Text and Visual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7373" y="466494"/>
            <a:ext cx="5918882" cy="675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838200" y="1825625"/>
            <a:ext cx="4265428" cy="4035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18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41" name="Google Shape;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42" name="Google Shape;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5708" y="5909488"/>
            <a:ext cx="1065728" cy="10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19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48" name="Google Shape;4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0304169" y="4561134"/>
            <a:ext cx="1055982" cy="97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644" y="732637"/>
            <a:ext cx="1055982" cy="977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51" name="Google Shape;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5708" y="5921845"/>
            <a:ext cx="1065728" cy="10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light">
  <p:cSld name="1_Title Slide light">
    <p:bg>
      <p:bgPr>
        <a:solidFill>
          <a:schemeClr val="dk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ctrTitle"/>
          </p:nvPr>
        </p:nvSpPr>
        <p:spPr>
          <a:xfrm>
            <a:off x="1524000" y="2995137"/>
            <a:ext cx="9144000" cy="9881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" name="Google Shape;5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73399" y="874898"/>
            <a:ext cx="3200400" cy="988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55" name="Google Shape;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3799" y="61244"/>
            <a:ext cx="2367844" cy="236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dark">
  <p:cSld name="Title Slide dark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type="ctrTitle"/>
          </p:nvPr>
        </p:nvSpPr>
        <p:spPr>
          <a:xfrm>
            <a:off x="838200" y="2995136"/>
            <a:ext cx="9144000" cy="17608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" type="subTitle"/>
          </p:nvPr>
        </p:nvSpPr>
        <p:spPr>
          <a:xfrm>
            <a:off x="838200" y="5115877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1" y="795876"/>
            <a:ext cx="3200400" cy="98814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/>
          <p:nvPr/>
        </p:nvSpPr>
        <p:spPr>
          <a:xfrm>
            <a:off x="838200" y="57361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11/7/23</a:t>
            </a:r>
            <a:endParaRPr b="0" i="0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lorful lines on a black background&#10;&#10;Description automatically generated" id="61" name="Google Shape;61;p2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6433084" y="-83779"/>
            <a:ext cx="6008297" cy="3265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7373" y="466494"/>
            <a:ext cx="5918882" cy="675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" type="body"/>
          </p:nvPr>
        </p:nvSpPr>
        <p:spPr>
          <a:xfrm>
            <a:off x="838200" y="1825625"/>
            <a:ext cx="5181600" cy="4035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2" type="body"/>
          </p:nvPr>
        </p:nvSpPr>
        <p:spPr>
          <a:xfrm>
            <a:off x="6172200" y="1825625"/>
            <a:ext cx="5181600" cy="4035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22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70" name="Google Shape;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71" name="Google Shape;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0422" y="5921845"/>
            <a:ext cx="1065728" cy="10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">
  <p:cSld name="Text and Imag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17373" y="466494"/>
            <a:ext cx="5918882" cy="675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>
            <a:off x="838200" y="1825625"/>
            <a:ext cx="5181600" cy="4035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6172202" y="1825625"/>
            <a:ext cx="5181600" cy="40354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9204471" y="6306920"/>
            <a:ext cx="12995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23"/>
          <p:cNvCxnSpPr/>
          <p:nvPr/>
        </p:nvCxnSpPr>
        <p:spPr>
          <a:xfrm>
            <a:off x="838200" y="6121456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logo with text on it&#10;&#10;Description automatically generated" id="80" name="Google Shape;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51034"/>
            <a:ext cx="1544578" cy="476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ainbow logo with text&#10;&#10;Description automatically generated" id="81" name="Google Shape;8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8065" y="5909488"/>
            <a:ext cx="1065728" cy="106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Narrow"/>
              <a:buNone/>
              <a:defRPr b="1" i="0" sz="4400" u="none" cap="none" strike="noStrik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10712741" y="635635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5.jpg"/><Relationship Id="rId5" Type="http://schemas.openxmlformats.org/officeDocument/2006/relationships/image" Target="../media/image12.jpg"/><Relationship Id="rId6" Type="http://schemas.openxmlformats.org/officeDocument/2006/relationships/image" Target="../media/image21.jpg"/><Relationship Id="rId7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23.jpg"/><Relationship Id="rId5" Type="http://schemas.openxmlformats.org/officeDocument/2006/relationships/image" Target="../media/image28.jpg"/><Relationship Id="rId6" Type="http://schemas.openxmlformats.org/officeDocument/2006/relationships/image" Target="../media/image17.jpg"/><Relationship Id="rId7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hyperlink" Target="http://www.globalphilanthropyproject.org/" TargetMode="External"/><Relationship Id="rId5" Type="http://schemas.openxmlformats.org/officeDocument/2006/relationships/hyperlink" Target="http://www.globalphilanthropyproject.org/" TargetMode="External"/><Relationship Id="rId6" Type="http://schemas.openxmlformats.org/officeDocument/2006/relationships/hyperlink" Target="http://www.globalphilanthropyproject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globalresourcesreport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type="ctrTitle"/>
          </p:nvPr>
        </p:nvSpPr>
        <p:spPr>
          <a:xfrm>
            <a:off x="838200" y="2995125"/>
            <a:ext cx="11299500" cy="17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/>
              <a:t>Global Resources Report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/>
              <a:t>Rapport sur les ressources mondiales</a:t>
            </a:r>
            <a:endParaRPr/>
          </a:p>
        </p:txBody>
      </p:sp>
      <p:sp>
        <p:nvSpPr>
          <p:cNvPr id="128" name="Google Shape;128;p1"/>
          <p:cNvSpPr txBox="1"/>
          <p:nvPr>
            <p:ph idx="1" type="subTitle"/>
          </p:nvPr>
        </p:nvSpPr>
        <p:spPr>
          <a:xfrm>
            <a:off x="838200" y="4903470"/>
            <a:ext cx="10455876" cy="12254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Government and Philanthropic Support for Lesbian, Gay, Bisexual, Transgender, and Intersex (LGBTI) Communities in Francophone countries.</a:t>
            </a:r>
            <a:endParaRPr b="1" i="0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Aides gouvernementales et philanthropiques aux communautés lesbiennes, gays, bisexuelles, transgenres et intersexes axées sur les territoires francophones.</a:t>
            </a:r>
            <a:endParaRPr b="1" i="0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9396fa079_2_25"/>
          <p:cNvSpPr/>
          <p:nvPr/>
        </p:nvSpPr>
        <p:spPr>
          <a:xfrm>
            <a:off x="4163075" y="2130375"/>
            <a:ext cx="7771500" cy="2277300"/>
          </a:xfrm>
          <a:prstGeom prst="rect">
            <a:avLst/>
          </a:prstGeom>
          <a:solidFill>
            <a:srgbClr val="FAE7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99396fa079_2_25"/>
          <p:cNvSpPr txBox="1"/>
          <p:nvPr/>
        </p:nvSpPr>
        <p:spPr>
          <a:xfrm>
            <a:off x="4244250" y="4574075"/>
            <a:ext cx="60519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Average grant size…/</a:t>
            </a:r>
            <a:r>
              <a:rPr b="1"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Montants moyens des subventions…</a:t>
            </a:r>
            <a:endParaRPr b="1" sz="1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$46,000 non-Francophone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$22,000 Francophone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g299396fa079_2_25"/>
          <p:cNvSpPr txBox="1"/>
          <p:nvPr>
            <p:ph type="title"/>
          </p:nvPr>
        </p:nvSpPr>
        <p:spPr>
          <a:xfrm>
            <a:off x="668525" y="885075"/>
            <a:ext cx="3391200" cy="4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Global Funding Comparison /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Financements à l’échelle mondiale - comparaison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 sz="4000"/>
          </a:p>
        </p:txBody>
      </p:sp>
      <p:sp>
        <p:nvSpPr>
          <p:cNvPr id="197" name="Google Shape;197;g299396fa079_2_25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g299396fa079_2_25"/>
          <p:cNvSpPr txBox="1"/>
          <p:nvPr/>
        </p:nvSpPr>
        <p:spPr>
          <a:xfrm>
            <a:off x="1359025" y="1232475"/>
            <a:ext cx="764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99" name="Google Shape;199;g299396fa079_2_25"/>
          <p:cNvSpPr txBox="1"/>
          <p:nvPr>
            <p:ph type="title"/>
          </p:nvPr>
        </p:nvSpPr>
        <p:spPr>
          <a:xfrm>
            <a:off x="4301700" y="115600"/>
            <a:ext cx="6241800" cy="3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900">
                <a:solidFill>
                  <a:schemeClr val="dk1"/>
                </a:solidFill>
              </a:rPr>
              <a:t>Francophone countries portion of LGBTI global funding…</a:t>
            </a:r>
            <a:endParaRPr sz="19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1% when US-focused is included</a:t>
            </a:r>
            <a:endParaRPr b="0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0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4.4% when US is excluded</a:t>
            </a:r>
            <a:endParaRPr b="0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3.8% to Global South and East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&lt;1% to Global North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299396fa079_2_25"/>
          <p:cNvSpPr txBox="1"/>
          <p:nvPr>
            <p:ph type="title"/>
          </p:nvPr>
        </p:nvSpPr>
        <p:spPr>
          <a:xfrm>
            <a:off x="4301700" y="2176225"/>
            <a:ext cx="7527000" cy="20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6406"/>
              <a:buNone/>
            </a:pPr>
            <a:r>
              <a:rPr lang="en-US" sz="2133">
                <a:solidFill>
                  <a:schemeClr val="dk1"/>
                </a:solidFill>
              </a:rPr>
              <a:t>Part des territoires francophones dans les financements à l’échelle mondiale…</a:t>
            </a:r>
            <a:endParaRPr sz="2133">
              <a:solidFill>
                <a:schemeClr val="dk1"/>
              </a:solidFill>
            </a:endParaRPr>
          </a:p>
          <a:p>
            <a:pPr indent="-34416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b="0" lang="en-US" sz="202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1% quand les subventions axées sur les USA sont inclues</a:t>
            </a:r>
            <a:endParaRPr b="0" sz="202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169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b="0" lang="en-US" sz="202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4.4% quand les USA sont exclues</a:t>
            </a:r>
            <a:endParaRPr b="0" sz="202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169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-US" sz="202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3.8% pour le Sud Global et l’Est</a:t>
            </a:r>
            <a:endParaRPr sz="202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4169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Char char="○"/>
            </a:pPr>
            <a:r>
              <a:rPr lang="en-US" sz="202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&lt;1% pour le Nord Global</a:t>
            </a:r>
            <a:endParaRPr sz="202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9396fa079_2_2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g299396fa079_2_2"/>
          <p:cNvSpPr txBox="1"/>
          <p:nvPr>
            <p:ph type="title"/>
          </p:nvPr>
        </p:nvSpPr>
        <p:spPr>
          <a:xfrm>
            <a:off x="439925" y="885075"/>
            <a:ext cx="3361200" cy="4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Funding by Regional Geography </a:t>
            </a:r>
            <a:br>
              <a:rPr lang="en-US" sz="4000"/>
            </a:br>
            <a:r>
              <a:rPr lang="en-US" sz="4000"/>
              <a:t>Over Time / </a:t>
            </a:r>
            <a:br>
              <a:rPr lang="en-US" sz="4000"/>
            </a:b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Financements à l’échelle régionale - évolution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 sz="4000"/>
          </a:p>
        </p:txBody>
      </p:sp>
      <p:grpSp>
        <p:nvGrpSpPr>
          <p:cNvPr id="207" name="Google Shape;207;g299396fa079_2_2"/>
          <p:cNvGrpSpPr/>
          <p:nvPr/>
        </p:nvGrpSpPr>
        <p:grpSpPr>
          <a:xfrm>
            <a:off x="3801126" y="629950"/>
            <a:ext cx="8086072" cy="4938399"/>
            <a:chOff x="3801126" y="629950"/>
            <a:chExt cx="8086072" cy="4938399"/>
          </a:xfrm>
        </p:grpSpPr>
        <p:pic>
          <p:nvPicPr>
            <p:cNvPr id="208" name="Google Shape;208;g299396fa079_2_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01126" y="629950"/>
              <a:ext cx="8086072" cy="49383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9" name="Google Shape;209;g299396fa079_2_2"/>
            <p:cNvCxnSpPr/>
            <p:nvPr/>
          </p:nvCxnSpPr>
          <p:spPr>
            <a:xfrm rot="10800000">
              <a:off x="10035825" y="1618725"/>
              <a:ext cx="952500" cy="8637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0" name="Google Shape;210;g299396fa079_2_2"/>
            <p:cNvSpPr txBox="1"/>
            <p:nvPr/>
          </p:nvSpPr>
          <p:spPr>
            <a:xfrm>
              <a:off x="8905525" y="1110825"/>
              <a:ext cx="14832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</a:rPr>
                <a:t>$5.7m</a:t>
              </a:r>
              <a:endParaRPr sz="2800">
                <a:solidFill>
                  <a:schemeClr val="dk1"/>
                </a:solidFill>
              </a:endParaRPr>
            </a:p>
          </p:txBody>
        </p:sp>
        <p:cxnSp>
          <p:nvCxnSpPr>
            <p:cNvPr id="211" name="Google Shape;211;g299396fa079_2_2"/>
            <p:cNvCxnSpPr/>
            <p:nvPr/>
          </p:nvCxnSpPr>
          <p:spPr>
            <a:xfrm rot="10800000">
              <a:off x="8737700" y="2317425"/>
              <a:ext cx="2184300" cy="2146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2" name="Google Shape;212;g299396fa079_2_2"/>
            <p:cNvSpPr txBox="1"/>
            <p:nvPr/>
          </p:nvSpPr>
          <p:spPr>
            <a:xfrm>
              <a:off x="7787925" y="1885525"/>
              <a:ext cx="14832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</a:rPr>
                <a:t>$3.3m</a:t>
              </a:r>
              <a:endParaRPr sz="28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9396fa079_2_45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g299396fa079_2_45"/>
          <p:cNvSpPr txBox="1"/>
          <p:nvPr>
            <p:ph type="title"/>
          </p:nvPr>
        </p:nvSpPr>
        <p:spPr>
          <a:xfrm>
            <a:off x="668525" y="885075"/>
            <a:ext cx="3468300" cy="4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Top 5 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Grantee Countries, 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2013-2020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Top 5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Pays bénéficiaires,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2013-2020</a:t>
            </a:r>
            <a:endParaRPr sz="4000"/>
          </a:p>
        </p:txBody>
      </p:sp>
      <p:sp>
        <p:nvSpPr>
          <p:cNvPr id="219" name="Google Shape;219;g299396fa079_2_45"/>
          <p:cNvSpPr txBox="1"/>
          <p:nvPr>
            <p:ph type="title"/>
          </p:nvPr>
        </p:nvSpPr>
        <p:spPr>
          <a:xfrm>
            <a:off x="4718225" y="986950"/>
            <a:ext cx="6241800" cy="3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9878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Lebanon/Liban – $3.8m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878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8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Canada 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$3.7m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878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8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Cameroon/Cameroun – $3.1m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878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8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Tunisia/Tunisie – $2.3m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8780" lvl="0" marL="13716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8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Haïti – $2m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g299396fa079_2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600" y="786250"/>
            <a:ext cx="795500" cy="7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99396fa079_2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275" y="1448625"/>
            <a:ext cx="564375" cy="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99396fa079_2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275" y="2013000"/>
            <a:ext cx="564375" cy="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99396fa079_2_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9275" y="2569725"/>
            <a:ext cx="564375" cy="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99396fa079_2_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8163" y="3236718"/>
            <a:ext cx="564376" cy="38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99396fa079_2_61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g299396fa079_2_61"/>
          <p:cNvSpPr txBox="1"/>
          <p:nvPr>
            <p:ph type="title"/>
          </p:nvPr>
        </p:nvSpPr>
        <p:spPr>
          <a:xfrm>
            <a:off x="668525" y="885075"/>
            <a:ext cx="3417000" cy="4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Type of Donor,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2013-2020 / 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Type de subventionnaire,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2013-2020</a:t>
            </a:r>
            <a:endParaRPr sz="4000"/>
          </a:p>
        </p:txBody>
      </p:sp>
      <p:sp>
        <p:nvSpPr>
          <p:cNvPr id="231" name="Google Shape;231;g299396fa079_2_61"/>
          <p:cNvSpPr txBox="1"/>
          <p:nvPr>
            <p:ph type="title"/>
          </p:nvPr>
        </p:nvSpPr>
        <p:spPr>
          <a:xfrm>
            <a:off x="4320100" y="1012625"/>
            <a:ext cx="7650600" cy="3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811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12"/>
              <a:buFont typeface="Roboto"/>
              <a:buAutoNum type="arabicPeriod"/>
            </a:pPr>
            <a:r>
              <a:rPr b="0" lang="en-US" sz="251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Foundation/Fondations publiques – $10.4m</a:t>
            </a:r>
            <a:endParaRPr b="0" sz="251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81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2"/>
              <a:buFont typeface="Roboto"/>
              <a:buAutoNum type="arabicPeriod"/>
            </a:pPr>
            <a:r>
              <a:rPr b="0" lang="en-US" sz="251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Private Foundation/Fondations privées – $4.6m</a:t>
            </a:r>
            <a:endParaRPr b="0" sz="251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81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2"/>
              <a:buFont typeface="Roboto"/>
              <a:buAutoNum type="arabicPeriod"/>
            </a:pPr>
            <a:r>
              <a:rPr b="0" lang="en-US" sz="251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Government Agency/Gouvernements – $4.3m</a:t>
            </a:r>
            <a:endParaRPr b="0" sz="251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81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2"/>
              <a:buFont typeface="Roboto"/>
              <a:buAutoNum type="arabicPeriod"/>
            </a:pPr>
            <a:r>
              <a:rPr b="0" lang="en-US" sz="251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NGO Intermediary/ONG intermédiaires –$3.4m</a:t>
            </a:r>
            <a:endParaRPr b="0" sz="251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81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12"/>
              <a:buFont typeface="Roboto"/>
              <a:buAutoNum type="arabicPeriod"/>
            </a:pPr>
            <a:r>
              <a:rPr b="0" lang="en-US" sz="251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Corporate Funder/Sociétés –$3.2m</a:t>
            </a:r>
            <a:endParaRPr b="0" sz="251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81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512"/>
              <a:buFont typeface="Roboto"/>
              <a:buAutoNum type="arabicPeriod"/>
            </a:pPr>
            <a:r>
              <a:rPr b="0" lang="en-US" sz="2512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Multilateral Agency/Agences multilatérales –$2.9m</a:t>
            </a:r>
            <a:endParaRPr b="0" sz="2512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9396fa079_2_67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g299396fa079_2_67"/>
          <p:cNvSpPr txBox="1"/>
          <p:nvPr>
            <p:ph type="title"/>
          </p:nvPr>
        </p:nvSpPr>
        <p:spPr>
          <a:xfrm>
            <a:off x="652650" y="229925"/>
            <a:ext cx="3445500" cy="1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Top Donors </a:t>
            </a:r>
            <a:r>
              <a:rPr lang="en-US" sz="4000"/>
              <a:t>/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Principaux subventionnaires,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2013-2020</a:t>
            </a:r>
            <a:endParaRPr sz="4000"/>
          </a:p>
        </p:txBody>
      </p:sp>
      <p:sp>
        <p:nvSpPr>
          <p:cNvPr id="238" name="Google Shape;238;g299396fa079_2_67"/>
          <p:cNvSpPr txBox="1"/>
          <p:nvPr>
            <p:ph type="title"/>
          </p:nvPr>
        </p:nvSpPr>
        <p:spPr>
          <a:xfrm>
            <a:off x="5207400" y="64250"/>
            <a:ext cx="6984600" cy="25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-3817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Government of the Netherlands/Gouvernement des Pays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-Bas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$2.4m	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76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European Union/UE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$2.3m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76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M.A.C. AIDS Fund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$1.9m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76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 Society Foundations	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$1.6m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762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Roboto"/>
              <a:buAutoNum type="arabicPeriod"/>
            </a:pP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COC Netherlands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b="0" lang="en-US" sz="268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$1.3m</a:t>
            </a:r>
            <a:endParaRPr b="0" sz="268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g299396fa079_2_67"/>
          <p:cNvSpPr txBox="1"/>
          <p:nvPr>
            <p:ph type="title"/>
          </p:nvPr>
        </p:nvSpPr>
        <p:spPr>
          <a:xfrm>
            <a:off x="652650" y="3314225"/>
            <a:ext cx="40236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Top Donor Countries /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Principaux </a:t>
            </a:r>
            <a:r>
              <a:rPr lang="en-US" sz="40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gouvernements</a:t>
            </a:r>
            <a:r>
              <a:rPr lang="en-US" sz="4000"/>
              <a:t> donateurs,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2013-2020</a:t>
            </a:r>
            <a:endParaRPr sz="4000"/>
          </a:p>
        </p:txBody>
      </p:sp>
      <p:sp>
        <p:nvSpPr>
          <p:cNvPr id="240" name="Google Shape;240;g299396fa079_2_67"/>
          <p:cNvSpPr txBox="1"/>
          <p:nvPr>
            <p:ph type="title"/>
          </p:nvPr>
        </p:nvSpPr>
        <p:spPr>
          <a:xfrm>
            <a:off x="5112050" y="3314225"/>
            <a:ext cx="6486300" cy="25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AutoNum type="arabicPeriod"/>
            </a:pPr>
            <a:r>
              <a:rPr b="0" lang="en-US" sz="2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Netherlands/Pays-Bas</a:t>
            </a:r>
            <a:endParaRPr b="0" sz="2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AutoNum type="arabicPeriod"/>
            </a:pPr>
            <a:r>
              <a:rPr b="0" lang="en-US" sz="2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Norway/Norvège</a:t>
            </a:r>
            <a:endParaRPr b="0" sz="2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AutoNum type="arabicPeriod"/>
            </a:pPr>
            <a:r>
              <a:rPr b="0" lang="en-US" sz="2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Canada</a:t>
            </a:r>
            <a:endParaRPr b="0" sz="2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AutoNum type="arabicPeriod"/>
            </a:pPr>
            <a:r>
              <a:rPr b="0" lang="en-US" sz="2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Germany/Allemagne</a:t>
            </a:r>
            <a:endParaRPr b="0" sz="2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Roboto"/>
              <a:buAutoNum type="arabicPeriod"/>
            </a:pPr>
            <a:r>
              <a:rPr b="0" lang="en-US" sz="24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Belgium/Belgique</a:t>
            </a:r>
            <a:endParaRPr b="0" sz="24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1" name="Google Shape;241;g299396fa079_2_67"/>
          <p:cNvCxnSpPr/>
          <p:nvPr/>
        </p:nvCxnSpPr>
        <p:spPr>
          <a:xfrm>
            <a:off x="499200" y="3094275"/>
            <a:ext cx="11255400" cy="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2" name="Google Shape;242;g299396fa079_2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200" y="4284337"/>
            <a:ext cx="564375" cy="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99396fa079_2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3200" y="3215563"/>
            <a:ext cx="564375" cy="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99396fa079_2_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3201" y="3779949"/>
            <a:ext cx="504375" cy="5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99396fa079_2_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33201" y="4848725"/>
            <a:ext cx="564375" cy="5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99396fa079_2_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63200" y="5400525"/>
            <a:ext cx="504375" cy="5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9396fa079_2_78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g299396fa079_2_78"/>
          <p:cNvSpPr txBox="1"/>
          <p:nvPr>
            <p:ph type="title"/>
          </p:nvPr>
        </p:nvSpPr>
        <p:spPr>
          <a:xfrm>
            <a:off x="668526" y="885078"/>
            <a:ext cx="3132600" cy="4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LGBTI Population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Funding /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Populations cibles LGBTI,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2019-2020</a:t>
            </a:r>
            <a:endParaRPr sz="4000"/>
          </a:p>
        </p:txBody>
      </p:sp>
      <p:pic>
        <p:nvPicPr>
          <p:cNvPr id="253" name="Google Shape;253;g299396fa079_2_7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126" y="546650"/>
            <a:ext cx="8086074" cy="499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9396fa079_2_85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g299396fa079_2_85"/>
          <p:cNvSpPr txBox="1"/>
          <p:nvPr>
            <p:ph type="title"/>
          </p:nvPr>
        </p:nvSpPr>
        <p:spPr>
          <a:xfrm>
            <a:off x="668526" y="885078"/>
            <a:ext cx="3132600" cy="4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Funding by Issue /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Financements par enjeux,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2013-2020</a:t>
            </a:r>
            <a:endParaRPr sz="4000"/>
          </a:p>
        </p:txBody>
      </p:sp>
      <p:pic>
        <p:nvPicPr>
          <p:cNvPr id="260" name="Google Shape;260;g299396fa079_2_8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950" y="152400"/>
            <a:ext cx="8333649" cy="594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9396fa079_2_92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g299396fa079_2_92"/>
          <p:cNvSpPr txBox="1"/>
          <p:nvPr>
            <p:ph type="title"/>
          </p:nvPr>
        </p:nvSpPr>
        <p:spPr>
          <a:xfrm>
            <a:off x="668525" y="885075"/>
            <a:ext cx="10044300" cy="4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Recommendations / Recommandations</a:t>
            </a:r>
            <a:endParaRPr sz="4000"/>
          </a:p>
        </p:txBody>
      </p:sp>
      <p:sp>
        <p:nvSpPr>
          <p:cNvPr id="267" name="Google Shape;267;g299396fa079_2_92"/>
          <p:cNvSpPr txBox="1"/>
          <p:nvPr>
            <p:ph type="title"/>
          </p:nvPr>
        </p:nvSpPr>
        <p:spPr>
          <a:xfrm>
            <a:off x="668525" y="2016325"/>
            <a:ext cx="10621500" cy="4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improve overall funding. /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Accroître 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 faire progresser les financements.</a:t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Prioritize technical support and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capacity building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/ Donner la priorité à l’appui technique et au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renforcement des capacités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the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grant amounts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/ Augmenter les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montants des subventions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Ensure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French language 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access. / Assurer l’accessibilité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français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998bb39a69_0_14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g2998bb39a69_0_14"/>
          <p:cNvSpPr txBox="1"/>
          <p:nvPr>
            <p:ph type="title"/>
          </p:nvPr>
        </p:nvSpPr>
        <p:spPr>
          <a:xfrm>
            <a:off x="668525" y="885075"/>
            <a:ext cx="10044300" cy="4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Recommendations / Recommandations</a:t>
            </a:r>
            <a:endParaRPr sz="4000"/>
          </a:p>
        </p:txBody>
      </p:sp>
      <p:sp>
        <p:nvSpPr>
          <p:cNvPr id="274" name="Google Shape;274;g2998bb39a69_0_14"/>
          <p:cNvSpPr txBox="1"/>
          <p:nvPr>
            <p:ph type="title"/>
          </p:nvPr>
        </p:nvSpPr>
        <p:spPr>
          <a:xfrm>
            <a:off x="668525" y="2016325"/>
            <a:ext cx="10621500" cy="4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leadership by Francophone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donors./Accroître le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leadership 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 subventionnaires francophones.</a:t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Address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colonial legacies 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geographic funding priorities./Considérer les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héritages coloniaux 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dans l’établissement des priorités de financement.</a:t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focus on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under-resourced populations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./Mettre davantage l’accent sur les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populations sous-financées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Roboto"/>
              <a:buAutoNum type="arabicPeriod"/>
            </a:pP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 funding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transparency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./Accroître la </a:t>
            </a:r>
            <a: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transparence </a:t>
            </a:r>
            <a:r>
              <a:rPr b="0"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 financements.</a:t>
            </a:r>
            <a:endParaRPr b="0"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 txBox="1"/>
          <p:nvPr>
            <p:ph type="ctrTitle"/>
          </p:nvPr>
        </p:nvSpPr>
        <p:spPr>
          <a:xfrm>
            <a:off x="1524000" y="3521687"/>
            <a:ext cx="91440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Narrow"/>
              <a:buNone/>
            </a:pPr>
            <a:r>
              <a:rPr lang="en-US"/>
              <a:t>Questions &amp; Answers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Narrow"/>
              <a:buNone/>
            </a:pPr>
            <a:r>
              <a:rPr lang="en-US"/>
              <a:t>Questions - réponses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>
            <p:ph type="title"/>
          </p:nvPr>
        </p:nvSpPr>
        <p:spPr>
          <a:xfrm>
            <a:off x="716275" y="2002626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</a:pPr>
            <a:r>
              <a:rPr lang="en-US"/>
              <a:t>Interpretation Instructions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</a:pPr>
            <a:r>
              <a:rPr lang="en-US"/>
              <a:t>Instructions techniques</a:t>
            </a:r>
            <a:endParaRPr/>
          </a:p>
        </p:txBody>
      </p:sp>
      <p:sp>
        <p:nvSpPr>
          <p:cNvPr id="134" name="Google Shape;134;p2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ainbow logo with text&#10;&#10;Description automatically generated" id="135" name="Google Shape;1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0438" y="5996971"/>
            <a:ext cx="978243" cy="978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/>
          <p:nvPr>
            <p:ph type="ctrTitle"/>
          </p:nvPr>
        </p:nvSpPr>
        <p:spPr>
          <a:xfrm>
            <a:off x="1524000" y="3213462"/>
            <a:ext cx="91440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Narrow"/>
              <a:buNone/>
            </a:pPr>
            <a:r>
              <a:rPr lang="en-US"/>
              <a:t>Thank you!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Narrow"/>
              <a:buNone/>
            </a:pPr>
            <a:r>
              <a:rPr lang="en-US"/>
              <a:t>Merci !</a:t>
            </a:r>
            <a:endParaRPr/>
          </a:p>
        </p:txBody>
      </p:sp>
      <p:sp>
        <p:nvSpPr>
          <p:cNvPr id="287" name="Google Shape;287;p13"/>
          <p:cNvSpPr txBox="1"/>
          <p:nvPr>
            <p:ph idx="4294967295" type="subTitle"/>
          </p:nvPr>
        </p:nvSpPr>
        <p:spPr>
          <a:xfrm>
            <a:off x="1524000" y="4956388"/>
            <a:ext cx="9144000" cy="459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64135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/>
          <p:nvPr>
            <p:ph idx="1" type="body"/>
          </p:nvPr>
        </p:nvSpPr>
        <p:spPr>
          <a:xfrm>
            <a:off x="838200" y="1825625"/>
            <a:ext cx="11248200" cy="3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Welcome / Mots de bienvenue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About the </a:t>
            </a:r>
            <a:r>
              <a:rPr i="1" lang="en-US">
                <a:latin typeface="Roboto"/>
                <a:ea typeface="Roboto"/>
                <a:cs typeface="Roboto"/>
                <a:sym typeface="Roboto"/>
              </a:rPr>
              <a:t>Global Resources Report / À propos du Rapport sur les ressources mondiales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Francophone Focus – Key Findings / Perspective francophone - Éléments clés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Recommendations / Recommandations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Questions and Answers / Questions-réponses</a:t>
            </a:r>
            <a:endParaRPr/>
          </a:p>
        </p:txBody>
      </p:sp>
      <p:sp>
        <p:nvSpPr>
          <p:cNvPr id="141" name="Google Shape;14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Narrow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42" name="Google Shape;142;p3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8d8ba8cd3_0_6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g298d8ba8cd3_0_6"/>
          <p:cNvSpPr txBox="1"/>
          <p:nvPr>
            <p:ph type="title"/>
          </p:nvPr>
        </p:nvSpPr>
        <p:spPr>
          <a:xfrm>
            <a:off x="838200" y="443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Narrow"/>
              <a:buNone/>
            </a:pPr>
            <a:r>
              <a:rPr lang="en-US"/>
              <a:t>About Global Philanthropy Project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Narrow"/>
              <a:buNone/>
            </a:pPr>
            <a:r>
              <a:rPr lang="en-US"/>
              <a:t>À propos du Global Philanthropy Project</a:t>
            </a:r>
            <a:endParaRPr/>
          </a:p>
        </p:txBody>
      </p:sp>
      <p:pic>
        <p:nvPicPr>
          <p:cNvPr descr="A screenshot of a computer&#10;&#10;Description automatically generated" id="149" name="Google Shape;149;g298d8ba8cd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575" y="1768750"/>
            <a:ext cx="5337276" cy="417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98d8ba8cd3_0_6"/>
          <p:cNvSpPr txBox="1"/>
          <p:nvPr>
            <p:ph idx="1" type="body"/>
          </p:nvPr>
        </p:nvSpPr>
        <p:spPr>
          <a:xfrm>
            <a:off x="838200" y="1583835"/>
            <a:ext cx="4468800" cy="3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55000" lnSpcReduction="20000"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-21335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23 grantmaking member organizations. / 23 organisations subventionnaires membres.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-21335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Increasing and improving LGBTI global funding, with focus on the Global South and East. / R</a:t>
            </a:r>
            <a:r>
              <a:rPr lang="en-US" sz="3200">
                <a:latin typeface="Roboto"/>
                <a:ea typeface="Roboto"/>
                <a:cs typeface="Roboto"/>
                <a:sym typeface="Roboto"/>
              </a:rPr>
              <a:t>enforcer les efforts philanthropiques LGBTI à travers le monde et particulièrement dans le Sud Global et l’Est.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3333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3333"/>
              <a:buNone/>
            </a:pPr>
            <a:r>
              <a:t/>
            </a:r>
            <a:endParaRPr>
              <a:uFill>
                <a:noFill/>
              </a:uFill>
              <a:hlinkClick r:id="rId4"/>
            </a:endParaRPr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5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9396fa079_2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/>
              <a:t>About the Global Resources Report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/>
              <a:t>À propos du Rapport sur les ressources mondiales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t/>
            </a:r>
            <a:endParaRPr/>
          </a:p>
        </p:txBody>
      </p:sp>
      <p:sp>
        <p:nvSpPr>
          <p:cNvPr id="156" name="Google Shape;156;g299396fa079_2_13"/>
          <p:cNvSpPr txBox="1"/>
          <p:nvPr>
            <p:ph idx="12" type="sldNum"/>
          </p:nvPr>
        </p:nvSpPr>
        <p:spPr>
          <a:xfrm>
            <a:off x="10712741" y="6306920"/>
            <a:ext cx="6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g299396fa079_2_13"/>
          <p:cNvSpPr txBox="1"/>
          <p:nvPr/>
        </p:nvSpPr>
        <p:spPr>
          <a:xfrm>
            <a:off x="787800" y="1642300"/>
            <a:ext cx="115299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9055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Tracking </a:t>
            </a:r>
            <a:r>
              <a:rPr b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LGBTI-focus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not inclusion. / Suivi des données </a:t>
            </a:r>
            <a:r>
              <a:rPr b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dédiées LGBTQI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pas sur l’inclusion.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5715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Multi-year grants are counted fully in the </a:t>
            </a:r>
            <a:r>
              <a:rPr b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year awarded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/ Les engagements pluriannuels sont comptabilisés dans leur </a:t>
            </a:r>
            <a:r>
              <a:rPr b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année d’octroi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5715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funds are represented in US Dollars. / L’ensemble des valeurs monétaires sont exprimées en dollars des États-Unis (USD).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g299396fa079_2_13"/>
          <p:cNvSpPr txBox="1"/>
          <p:nvPr/>
        </p:nvSpPr>
        <p:spPr>
          <a:xfrm>
            <a:off x="3460377" y="6284784"/>
            <a:ext cx="374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globalresourcesreport.org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2641734" y="214903"/>
            <a:ext cx="82413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Narrow"/>
              <a:buNone/>
            </a:pPr>
            <a:r>
              <a:rPr lang="en-US"/>
              <a:t>Overview / Synthèse (2013-2020)</a:t>
            </a:r>
            <a:endParaRPr/>
          </a:p>
        </p:txBody>
      </p:sp>
      <p:sp>
        <p:nvSpPr>
          <p:cNvPr id="164" name="Google Shape;164;p6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omparison of a yellow and black paper&#10;&#10;Description automatically generated with medium confidence" id="165" name="Google Shape;165;p6"/>
          <p:cNvPicPr preferRelativeResize="0"/>
          <p:nvPr/>
        </p:nvPicPr>
        <p:blipFill rotWithShape="1">
          <a:blip r:embed="rId3">
            <a:alphaModFix/>
          </a:blip>
          <a:srcRect b="10758" l="0" r="0" t="29206"/>
          <a:stretch/>
        </p:blipFill>
        <p:spPr>
          <a:xfrm>
            <a:off x="1068279" y="1046629"/>
            <a:ext cx="10149119" cy="4764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400550" y="515349"/>
            <a:ext cx="30240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Narrow"/>
              <a:buNone/>
            </a:pPr>
            <a:r>
              <a:rPr lang="en-US"/>
              <a:t>Countries / Territoires Francophone</a:t>
            </a:r>
            <a:endParaRPr/>
          </a:p>
        </p:txBody>
      </p:sp>
      <p:sp>
        <p:nvSpPr>
          <p:cNvPr id="171" name="Google Shape;171;p7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group of papers with black text&#10;&#10;Description automatically generated" id="172" name="Google Shape;172;p7"/>
          <p:cNvPicPr preferRelativeResize="0"/>
          <p:nvPr/>
        </p:nvPicPr>
        <p:blipFill rotWithShape="1">
          <a:blip r:embed="rId3">
            <a:alphaModFix/>
          </a:blip>
          <a:srcRect b="6194" l="0" r="0" t="11209"/>
          <a:stretch/>
        </p:blipFill>
        <p:spPr>
          <a:xfrm>
            <a:off x="3795918" y="334125"/>
            <a:ext cx="8133258" cy="525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13" y="2578575"/>
            <a:ext cx="2335275" cy="276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phone&#10;&#10;Description automatically generated"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9773" y="365124"/>
            <a:ext cx="7223701" cy="530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>
            <p:ph type="title"/>
          </p:nvPr>
        </p:nvSpPr>
        <p:spPr>
          <a:xfrm>
            <a:off x="668526" y="885078"/>
            <a:ext cx="3132509" cy="409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</a:pPr>
            <a:r>
              <a:rPr lang="en-US" sz="4000"/>
              <a:t>Funding by Geography / </a:t>
            </a:r>
            <a:br>
              <a:rPr lang="en-US" sz="4000"/>
            </a:br>
            <a:br>
              <a:rPr lang="en-US" sz="4000"/>
            </a:br>
            <a:r>
              <a:rPr lang="en-US" sz="4000"/>
              <a:t>Financements par zone géographique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idx="12" type="sldNum"/>
          </p:nvPr>
        </p:nvSpPr>
        <p:spPr>
          <a:xfrm>
            <a:off x="10712741" y="6306920"/>
            <a:ext cx="641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10"/>
          <p:cNvSpPr txBox="1"/>
          <p:nvPr>
            <p:ph type="title"/>
          </p:nvPr>
        </p:nvSpPr>
        <p:spPr>
          <a:xfrm>
            <a:off x="668526" y="885078"/>
            <a:ext cx="3132509" cy="409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 Narrow"/>
              <a:buNone/>
            </a:pPr>
            <a:r>
              <a:rPr lang="en-US" sz="4000"/>
              <a:t>Funding by Geography Over Time / </a:t>
            </a:r>
            <a:br>
              <a:rPr lang="en-US" sz="4000"/>
            </a:br>
            <a:br>
              <a:rPr lang="en-US" sz="4000"/>
            </a:br>
            <a:r>
              <a:rPr lang="en-US" sz="4000"/>
              <a:t>Financements par zone géographique - évolution</a:t>
            </a:r>
            <a:endParaRPr sz="4000"/>
          </a:p>
        </p:txBody>
      </p:sp>
      <p:pic>
        <p:nvPicPr>
          <p:cNvPr descr="A graph of a growing graph&#10;&#10;Description automatically generated with medium confidence" id="187" name="Google Shape;187;p10"/>
          <p:cNvPicPr preferRelativeResize="0"/>
          <p:nvPr/>
        </p:nvPicPr>
        <p:blipFill rotWithShape="1">
          <a:blip r:embed="rId3">
            <a:alphaModFix/>
          </a:blip>
          <a:srcRect b="12684" l="34502" r="8289" t="34118"/>
          <a:stretch/>
        </p:blipFill>
        <p:spPr>
          <a:xfrm>
            <a:off x="4422589" y="667871"/>
            <a:ext cx="7100888" cy="516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/>
        </p:nvSpPr>
        <p:spPr>
          <a:xfrm>
            <a:off x="10013325" y="779325"/>
            <a:ext cx="12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$11m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7060625" y="3199100"/>
            <a:ext cx="12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$3.8m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PP">
      <a:dk1>
        <a:srgbClr val="000000"/>
      </a:dk1>
      <a:lt1>
        <a:srgbClr val="FFFFFF"/>
      </a:lt1>
      <a:dk2>
        <a:srgbClr val="023047"/>
      </a:dk2>
      <a:lt2>
        <a:srgbClr val="F5F0F0"/>
      </a:lt2>
      <a:accent1>
        <a:srgbClr val="0071EB"/>
      </a:accent1>
      <a:accent2>
        <a:srgbClr val="19CAD8"/>
      </a:accent2>
      <a:accent3>
        <a:srgbClr val="26E386"/>
      </a:accent3>
      <a:accent4>
        <a:srgbClr val="F7C800"/>
      </a:accent4>
      <a:accent5>
        <a:srgbClr val="7C48E0"/>
      </a:accent5>
      <a:accent6>
        <a:srgbClr val="FA3BA0"/>
      </a:accent6>
      <a:hlink>
        <a:srgbClr val="0071EB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2023-07-05T15:00:32Z</dcterms:created>
  <dc:creator>Anna Bernhardt</dc:creator>
</cp:coreProperties>
</file>